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BB7EC-400E-46A9-A2D9-1A23403C30D6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56BAB-1675-4556-B716-9D3D79595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56BAB-1675-4556-B716-9D3D79595A2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EF600BE-3802-41DA-B05E-2F42DCEB8083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4B9BB26-8ADC-40F9-9E38-63F2972FA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600BE-3802-41DA-B05E-2F42DCEB8083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9BB26-8ADC-40F9-9E38-63F2972FA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EF600BE-3802-41DA-B05E-2F42DCEB8083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4B9BB26-8ADC-40F9-9E38-63F2972FA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600BE-3802-41DA-B05E-2F42DCEB8083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9BB26-8ADC-40F9-9E38-63F2972FA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F600BE-3802-41DA-B05E-2F42DCEB8083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4B9BB26-8ADC-40F9-9E38-63F2972FA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600BE-3802-41DA-B05E-2F42DCEB8083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9BB26-8ADC-40F9-9E38-63F2972FA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600BE-3802-41DA-B05E-2F42DCEB8083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9BB26-8ADC-40F9-9E38-63F2972FA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600BE-3802-41DA-B05E-2F42DCEB8083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9BB26-8ADC-40F9-9E38-63F2972FA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F600BE-3802-41DA-B05E-2F42DCEB8083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9BB26-8ADC-40F9-9E38-63F2972FA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600BE-3802-41DA-B05E-2F42DCEB8083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9BB26-8ADC-40F9-9E38-63F2972FA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600BE-3802-41DA-B05E-2F42DCEB8083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9BB26-8ADC-40F9-9E38-63F2972FAC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EF600BE-3802-41DA-B05E-2F42DCEB8083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4B9BB26-8ADC-40F9-9E38-63F2972FA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teacher\My%20Documents\5th%20grade\tall%20tales\CLIP_Jeopardy_theme.wav" TargetMode="Externa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.bin"/><Relationship Id="rId2" Type="http://schemas.openxmlformats.org/officeDocument/2006/relationships/audio" Target="../media/audio3.wav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teacher\My%20Documents\5th%20grade\tall%20tales\CLIP_Born-2-Be-Wild.wav" TargetMode="External"/><Relationship Id="rId6" Type="http://schemas.openxmlformats.org/officeDocument/2006/relationships/image" Target="../media/image13.png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teacher\My%20Documents\5th%20grade\tall%20tales\CLIP_She'll_be_coming_around_the_mountain.wav" TargetMode="Externa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6231" y="590550"/>
            <a:ext cx="5105400" cy="2868168"/>
          </a:xfrm>
        </p:spPr>
        <p:txBody>
          <a:bodyPr/>
          <a:lstStyle/>
          <a:p>
            <a:r>
              <a:rPr lang="en-US" sz="5400" dirty="0" smtClean="0"/>
              <a:t>FIGURATIVE LANGUAGE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Adding Spice to Your Writing!</a:t>
            </a:r>
            <a:endParaRPr lang="en-US" sz="2800" dirty="0"/>
          </a:p>
        </p:txBody>
      </p:sp>
      <p:pic>
        <p:nvPicPr>
          <p:cNvPr id="1026" name="Picture 2" descr="C:\Documents and Settings\teacher\Local Settings\Temporary Internet Files\Content.IE5\RZCDDSUU\MCj041096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0"/>
            <a:ext cx="2133601" cy="3444875"/>
          </a:xfrm>
          <a:prstGeom prst="rect">
            <a:avLst/>
          </a:prstGeom>
          <a:noFill/>
        </p:spPr>
      </p:pic>
      <p:pic>
        <p:nvPicPr>
          <p:cNvPr id="5" name="meatball2.wav">
            <a:hlinkClick r:id="" action="ppaction://media"/>
          </p:cNvPr>
          <p:cNvPicPr>
            <a:picLocks noRot="1" noChangeAspect="1"/>
          </p:cNvPicPr>
          <p:nvPr>
            <a:wavAudioFile r:embed="rId1" name="meatball2.wav"/>
          </p:nvPr>
        </p:nvPicPr>
        <p:blipFill>
          <a:blip r:embed="rId4" cstate="print"/>
          <a:stretch>
            <a:fillRect/>
          </a:stretch>
        </p:blipFill>
        <p:spPr>
          <a:xfrm>
            <a:off x="-533400" y="5410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311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US REVIEW…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Hyperbole</a:t>
            </a:r>
          </a:p>
          <a:p>
            <a:pPr algn="ctr">
              <a:buNone/>
            </a:pPr>
            <a:r>
              <a:rPr lang="en-US" sz="3600" dirty="0" smtClean="0"/>
              <a:t>Simile</a:t>
            </a:r>
          </a:p>
          <a:p>
            <a:pPr algn="ctr">
              <a:buNone/>
            </a:pPr>
            <a:r>
              <a:rPr lang="en-US" sz="3600" dirty="0" smtClean="0"/>
              <a:t>Metaphor</a:t>
            </a:r>
          </a:p>
          <a:p>
            <a:pPr algn="ctr">
              <a:buNone/>
            </a:pPr>
            <a:r>
              <a:rPr lang="en-US" sz="3600" dirty="0" smtClean="0"/>
              <a:t>Personification</a:t>
            </a:r>
          </a:p>
          <a:p>
            <a:pPr algn="ctr">
              <a:buNone/>
            </a:pPr>
            <a:r>
              <a:rPr lang="en-US" sz="3600" dirty="0" smtClean="0"/>
              <a:t>Onomatopoeia </a:t>
            </a:r>
          </a:p>
          <a:p>
            <a:pPr algn="ctr">
              <a:buNone/>
            </a:pPr>
            <a:r>
              <a:rPr lang="en-US" sz="3600" dirty="0" smtClean="0"/>
              <a:t>Alliteration</a:t>
            </a:r>
          </a:p>
          <a:p>
            <a:pPr algn="ctr">
              <a:buNone/>
            </a:pPr>
            <a:r>
              <a:rPr lang="en-US" sz="3600" dirty="0" smtClean="0"/>
              <a:t>Idioms</a:t>
            </a:r>
            <a:endParaRPr lang="en-US" sz="3600" dirty="0"/>
          </a:p>
        </p:txBody>
      </p:sp>
      <p:pic>
        <p:nvPicPr>
          <p:cNvPr id="4" name="CLIP_Jeopardy_theme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-533400" y="2667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1521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Writing a paper is like following a recipe.  Figurative language is the spice that brings flavor to your words.  Add an alliteration to all assignments, and the words will fly out of your page.  You will receive a boatful of compliments from your teachers. Boom! They will go bananas over your tasty creations.  You will feel like a million dollars.  You will become a chef… a chef of words.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GO FIGURE!</a:t>
            </a:r>
            <a:endParaRPr lang="en-US" dirty="0"/>
          </a:p>
        </p:txBody>
      </p:sp>
      <p:pic>
        <p:nvPicPr>
          <p:cNvPr id="4" name="CLIP_JamesBrown_I_feel_good.wav">
            <a:hlinkClick r:id="" action="ppaction://media"/>
          </p:cNvPr>
          <p:cNvPicPr>
            <a:picLocks noRot="1" noChangeAspect="1"/>
          </p:cNvPicPr>
          <p:nvPr>
            <a:wavAudioFile r:embed="rId1" name="CLIP_JamesBrown_I_feel_good.wav"/>
          </p:nvPr>
        </p:nvPicPr>
        <p:blipFill>
          <a:blip r:embed="rId3" cstate="print"/>
          <a:stretch>
            <a:fillRect/>
          </a:stretch>
        </p:blipFill>
        <p:spPr>
          <a:xfrm>
            <a:off x="-533400" y="6172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41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Figurative…</a:t>
            </a:r>
            <a:br>
              <a:rPr lang="en-US" dirty="0" smtClean="0"/>
            </a:br>
            <a:r>
              <a:rPr lang="en-US" dirty="0" smtClean="0"/>
              <a:t>According to </a:t>
            </a:r>
            <a:r>
              <a:rPr lang="en-US" dirty="0" err="1" smtClean="0"/>
              <a:t>WeBSTER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Pronunciation: \ˈ</a:t>
            </a:r>
            <a:r>
              <a:rPr lang="en-US" dirty="0" err="1" smtClean="0"/>
              <a:t>fi</a:t>
            </a:r>
            <a:r>
              <a:rPr lang="en-US" dirty="0" smtClean="0"/>
              <a:t>-g(y)ə-</a:t>
            </a:r>
            <a:r>
              <a:rPr lang="en-US" dirty="0" err="1" smtClean="0"/>
              <a:t>rə</a:t>
            </a:r>
            <a:r>
              <a:rPr lang="en-US" dirty="0" smtClean="0"/>
              <a:t>-</a:t>
            </a:r>
            <a:r>
              <a:rPr lang="en-US" dirty="0" err="1" smtClean="0"/>
              <a:t>tiv</a:t>
            </a:r>
            <a:r>
              <a:rPr lang="en-US" dirty="0" smtClean="0"/>
              <a:t>\ </a:t>
            </a:r>
          </a:p>
          <a:p>
            <a:pPr>
              <a:buNone/>
            </a:pPr>
            <a:r>
              <a:rPr lang="en-US" dirty="0" smtClean="0"/>
              <a:t>Function: </a:t>
            </a:r>
            <a:r>
              <a:rPr lang="en-US" i="1" dirty="0" smtClean="0"/>
              <a:t>adjective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Origin: 14th century, French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1.involving a figure of speech, esp. a metaphor; metaphorical; not literal</a:t>
            </a:r>
          </a:p>
          <a:p>
            <a:pPr>
              <a:buNone/>
            </a:pPr>
            <a:r>
              <a:rPr lang="en-US" dirty="0" smtClean="0"/>
              <a:t>   ex. </a:t>
            </a:r>
            <a:r>
              <a:rPr lang="en-US" i="1" dirty="0" smtClean="0"/>
              <a:t>It was time to hit the sack.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2" name="Picture 4" descr="C:\Documents and Settings\teacher\Local Settings\Temporary Internet Files\Content.IE5\76QUYX80\MPj0174966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4724400"/>
            <a:ext cx="2895600" cy="19304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HYPERBOLE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Deliberate exaggerations in writing and speaking:</a:t>
            </a:r>
          </a:p>
          <a:p>
            <a:pPr>
              <a:buNone/>
            </a:pPr>
            <a:r>
              <a:rPr lang="en-US" i="1" dirty="0" smtClean="0"/>
              <a:t>Jorge</a:t>
            </a:r>
            <a:r>
              <a:rPr lang="en-US" i="1" dirty="0" smtClean="0"/>
              <a:t> </a:t>
            </a:r>
            <a:r>
              <a:rPr lang="en-US" i="1" dirty="0" smtClean="0"/>
              <a:t>kicked the ball so hard, it FLEW TO THE MOON.</a:t>
            </a:r>
          </a:p>
          <a:p>
            <a:pPr>
              <a:buNone/>
            </a:pPr>
            <a:r>
              <a:rPr lang="en-US" i="1" dirty="0" smtClean="0"/>
              <a:t>Crystal</a:t>
            </a:r>
            <a:r>
              <a:rPr lang="en-US" i="1" dirty="0" smtClean="0"/>
              <a:t> </a:t>
            </a:r>
            <a:r>
              <a:rPr lang="en-US" i="1" dirty="0" smtClean="0"/>
              <a:t>wrote on her paper so fast, it STARTED A FIRE.</a:t>
            </a:r>
          </a:p>
          <a:p>
            <a:pPr>
              <a:buNone/>
            </a:pPr>
            <a:r>
              <a:rPr lang="en-US" i="1" dirty="0" smtClean="0"/>
              <a:t>“Mr. Delgado, I did not read the chapter you assigned last night because I had a TON of homework to do”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5029200"/>
            <a:ext cx="117656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CLIP_20th_Century_Fox_theme.wav">
            <a:hlinkClick r:id="" action="ppaction://media"/>
          </p:cNvPr>
          <p:cNvPicPr>
            <a:picLocks noRot="1" noChangeAspect="1"/>
          </p:cNvPicPr>
          <p:nvPr>
            <a:wavAudioFile r:embed="rId1" name="CLIP_20th_Century_Fox_theme.wav"/>
          </p:nvPr>
        </p:nvPicPr>
        <p:blipFill>
          <a:blip r:embed="rId4" cstate="print"/>
          <a:stretch>
            <a:fillRect/>
          </a:stretch>
        </p:blipFill>
        <p:spPr>
          <a:xfrm>
            <a:off x="4724400" y="7391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2" dur="301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39"/>
            <a:ext cx="7645538" cy="1175349"/>
          </a:xfrm>
        </p:spPr>
        <p:txBody>
          <a:bodyPr>
            <a:normAutofit/>
          </a:bodyPr>
          <a:lstStyle/>
          <a:p>
            <a:r>
              <a:rPr lang="en-US" sz="6000" dirty="0" smtClean="0"/>
              <a:t>SIMILE… </a:t>
            </a:r>
            <a:r>
              <a:rPr lang="en-US" sz="2400" dirty="0" smtClean="0"/>
              <a:t>not SMILE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Compares two things using words such as “as” or “like”</a:t>
            </a:r>
          </a:p>
          <a:p>
            <a:pPr>
              <a:buNone/>
            </a:pPr>
            <a:r>
              <a:rPr lang="en-US" i="1" dirty="0" smtClean="0"/>
              <a:t>The girl was quiet as a </a:t>
            </a:r>
          </a:p>
          <a:p>
            <a:pPr>
              <a:buNone/>
            </a:pPr>
            <a:r>
              <a:rPr lang="en-US" i="1" dirty="0" smtClean="0"/>
              <a:t>MOUSE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He is brave like a </a:t>
            </a:r>
          </a:p>
          <a:p>
            <a:pPr>
              <a:buNone/>
            </a:pPr>
            <a:r>
              <a:rPr lang="en-US" i="1" dirty="0" smtClean="0"/>
              <a:t>LION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Mr. Delgado is as wise as an</a:t>
            </a:r>
          </a:p>
          <a:p>
            <a:pPr>
              <a:buNone/>
            </a:pPr>
            <a:r>
              <a:rPr lang="en-US" i="1" dirty="0" smtClean="0"/>
              <a:t>OWL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C:\Documents and Settings\teacher\Local Settings\Temporary Internet Files\Content.IE5\36UG8QNG\MCj0424448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457200"/>
            <a:ext cx="1080720" cy="1141412"/>
          </a:xfrm>
          <a:prstGeom prst="rect">
            <a:avLst/>
          </a:prstGeom>
          <a:noFill/>
        </p:spPr>
      </p:pic>
      <p:pic>
        <p:nvPicPr>
          <p:cNvPr id="5" name="MSj00749030000[1].wav">
            <a:hlinkClick r:id="" action="ppaction://media"/>
          </p:cNvPr>
          <p:cNvPicPr>
            <a:picLocks noRot="1" noChangeAspect="1"/>
          </p:cNvPicPr>
          <p:nvPr>
            <a:wavAudioFile r:embed="rId2" name="MSj00749030000[1].wav"/>
          </p:nvPr>
        </p:nvPicPr>
        <p:blipFill>
          <a:blip r:embed="rId5" cstate="print"/>
          <a:stretch>
            <a:fillRect/>
          </a:stretch>
        </p:blipFill>
        <p:spPr>
          <a:xfrm>
            <a:off x="1905000" y="3124200"/>
            <a:ext cx="304800" cy="304800"/>
          </a:xfrm>
          <a:prstGeom prst="rect">
            <a:avLst/>
          </a:prstGeom>
        </p:spPr>
      </p:pic>
      <p:graphicFrame>
        <p:nvGraphicFramePr>
          <p:cNvPr id="3075" name="Object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371600" y="4419600"/>
          <a:ext cx="304800" cy="304800"/>
        </p:xfrm>
        <a:graphic>
          <a:graphicData uri="http://schemas.openxmlformats.org/presentationml/2006/ole">
            <p:oleObj spid="_x0000_s3075" name="Sound Recorder Document" r:id="rId6" imgW="304520" imgH="304520" progId="SoundRec">
              <p:embed/>
            </p:oleObj>
          </a:graphicData>
        </a:graphic>
      </p:graphicFrame>
      <p:graphicFrame>
        <p:nvGraphicFramePr>
          <p:cNvPr id="3076" name="Object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447800" y="5867400"/>
          <a:ext cx="304800" cy="304800"/>
        </p:xfrm>
        <a:graphic>
          <a:graphicData uri="http://schemas.openxmlformats.org/presentationml/2006/ole">
            <p:oleObj spid="_x0000_s3076" name="Sound Recorder Document" r:id="rId7" imgW="304520" imgH="304520" progId="SoundRec">
              <p:embed/>
            </p:oleObj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Compares two things, without using “as” or “like”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Green GRASS is the CARPET of the forest.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Her eyes were diamonds in the sunlight.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Mr. </a:t>
            </a:r>
            <a:r>
              <a:rPr lang="en-US" i="1" dirty="0" smtClean="0"/>
              <a:t>Diaz </a:t>
            </a:r>
            <a:r>
              <a:rPr lang="en-US" i="1" dirty="0" smtClean="0"/>
              <a:t>is a soft, cuddly bear.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Metaphors are the </a:t>
            </a:r>
            <a:r>
              <a:rPr lang="en-US" i="1" dirty="0" err="1" smtClean="0"/>
              <a:t>chile</a:t>
            </a:r>
            <a:r>
              <a:rPr lang="en-US" i="1" dirty="0" smtClean="0"/>
              <a:t> of your writing.</a:t>
            </a:r>
            <a:endParaRPr lang="en-US" i="1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343400"/>
            <a:ext cx="1763756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3886200"/>
            <a:ext cx="4762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5562600"/>
            <a:ext cx="471487" cy="783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CLIP_Born-2-Be-Wild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-838200" y="4724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0" dur="1755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Adding human qualities to nonliving or nonhuman objects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The sky was crying.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The flag danced in the air.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The car engine screamed down the street.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The puppy ________ when I left to school.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ONOMATOPOEIA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Words that imitate sounds associated with the object or action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BUZZZZZZ!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POW!!!!!!!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SPURT!!!!!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KABOOOOOMMMM!</a:t>
            </a:r>
            <a:endParaRPr lang="en-US" dirty="0"/>
          </a:p>
        </p:txBody>
      </p:sp>
      <p:pic>
        <p:nvPicPr>
          <p:cNvPr id="4" name="Picture 3" descr="batman6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67062" y="2505074"/>
            <a:ext cx="4881072" cy="3209925"/>
          </a:xfrm>
          <a:prstGeom prst="rect">
            <a:avLst/>
          </a:prstGeom>
        </p:spPr>
      </p:pic>
      <p:pic>
        <p:nvPicPr>
          <p:cNvPr id="5" name="batmobile_x.wav">
            <a:hlinkClick r:id="" action="ppaction://media"/>
          </p:cNvPr>
          <p:cNvPicPr>
            <a:picLocks noRot="1" noChangeAspect="1"/>
          </p:cNvPicPr>
          <p:nvPr>
            <a:wavAudioFile r:embed="rId1" name="batmobile_x.wav"/>
          </p:nvPr>
        </p:nvPicPr>
        <p:blipFill>
          <a:blip r:embed="rId4" cstate="print"/>
          <a:stretch>
            <a:fillRect/>
          </a:stretch>
        </p:blipFill>
        <p:spPr>
          <a:xfrm>
            <a:off x="-762000" y="3810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1" dur="1518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Repetition of sounds within a sentence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Leaping Leo likes to lick lollypops.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Caring </a:t>
            </a:r>
            <a:r>
              <a:rPr lang="en-US" i="1" dirty="0" err="1" smtClean="0"/>
              <a:t>Kimmy</a:t>
            </a:r>
            <a:r>
              <a:rPr lang="en-US" i="1" dirty="0" smtClean="0"/>
              <a:t> can’t cry over her Kellogg’s Cornflakes.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Graceful Gracie grabbed a group of green grapes.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Shelley sells seashells by the seashore.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IDIOMS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Groups of words that don’t mean what they say.  These popular phrases can take the shape of similes, metaphors and other figurative language.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Catch a cold</a:t>
            </a:r>
          </a:p>
          <a:p>
            <a:pPr>
              <a:buNone/>
            </a:pPr>
            <a:r>
              <a:rPr lang="en-US" dirty="0" smtClean="0"/>
              <a:t>Pulling my leg</a:t>
            </a:r>
          </a:p>
          <a:p>
            <a:pPr>
              <a:buNone/>
            </a:pPr>
            <a:r>
              <a:rPr lang="en-US" dirty="0" smtClean="0"/>
              <a:t>Bad egg</a:t>
            </a:r>
          </a:p>
          <a:p>
            <a:pPr>
              <a:buNone/>
            </a:pPr>
            <a:r>
              <a:rPr lang="en-US" dirty="0" smtClean="0"/>
              <a:t>Going off the deep end</a:t>
            </a:r>
          </a:p>
          <a:p>
            <a:pPr>
              <a:buNone/>
            </a:pPr>
            <a:r>
              <a:rPr lang="en-US" dirty="0" smtClean="0"/>
              <a:t>When pigs fly</a:t>
            </a:r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267200"/>
            <a:ext cx="16002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CLIP_She'll_be_coming_around_the_mountain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-685800" y="4191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6" dur="782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338</TotalTime>
  <Words>436</Words>
  <Application>Microsoft Office PowerPoint</Application>
  <PresentationFormat>On-screen Show (4:3)</PresentationFormat>
  <Paragraphs>87</Paragraphs>
  <Slides>11</Slides>
  <Notes>1</Notes>
  <HiddenSlides>0</HiddenSlides>
  <MMClips>8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Opulent</vt:lpstr>
      <vt:lpstr>Sound Recorder Document</vt:lpstr>
      <vt:lpstr>FIGURATIVE LANGUAGE</vt:lpstr>
      <vt:lpstr>Figurative… According to WeBSTER</vt:lpstr>
      <vt:lpstr>HYPERBOLE</vt:lpstr>
      <vt:lpstr>SIMILE… not SMILE </vt:lpstr>
      <vt:lpstr>METAPHOR</vt:lpstr>
      <vt:lpstr>PERSONIFICATION</vt:lpstr>
      <vt:lpstr>ONOMATOPOEIA</vt:lpstr>
      <vt:lpstr>ALLITERATION</vt:lpstr>
      <vt:lpstr>IDIOMS </vt:lpstr>
      <vt:lpstr>Let US REVIEW…</vt:lpstr>
      <vt:lpstr>REMEMBER…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FIGURATIVE LANGUAGE</dc:title>
  <dc:creator>teacher</dc:creator>
  <cp:lastModifiedBy>teacher</cp:lastModifiedBy>
  <cp:revision>34</cp:revision>
  <dcterms:created xsi:type="dcterms:W3CDTF">2008-01-29T01:37:29Z</dcterms:created>
  <dcterms:modified xsi:type="dcterms:W3CDTF">2010-08-31T15:19:50Z</dcterms:modified>
</cp:coreProperties>
</file>