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7D05FD-EEFE-416B-A97B-8A82EFE4ABC7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9C9422-3CC1-48E6-80ED-0340C4E31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Stout" pitchFamily="18" charset="0"/>
              </a:rPr>
              <a:t>Elements of Poetry: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 Introduction for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Connections</a:t>
            </a:r>
            <a:endParaRPr lang="en-US" sz="2000" dirty="0"/>
          </a:p>
        </p:txBody>
      </p:sp>
      <p:pic>
        <p:nvPicPr>
          <p:cNvPr id="1028" name="Picture 4" descr="C:\Users\pdelgado\AppData\Local\Microsoft\Windows\Temporary Internet Files\Content.IE5\42GJJGS4\MC9002341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685800"/>
            <a:ext cx="3048000" cy="2926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Stout" pitchFamily="18" charset="0"/>
              </a:rPr>
              <a:t>METAPHOR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Metaphors are more direct comparisons.</a:t>
            </a:r>
          </a:p>
          <a:p>
            <a:r>
              <a:rPr lang="en-US" dirty="0" smtClean="0"/>
              <a:t>They do not use word such as “like” or “as” to create an image.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600" i="1" dirty="0" smtClean="0"/>
              <a:t>I'm a riddle in nine syllables,</a:t>
            </a:r>
            <a:br>
              <a:rPr lang="en-US" sz="1600" i="1" dirty="0" smtClean="0"/>
            </a:br>
            <a:r>
              <a:rPr lang="en-US" sz="1600" i="1" dirty="0" smtClean="0"/>
              <a:t>An elephant, a ponderous house,</a:t>
            </a:r>
            <a:br>
              <a:rPr lang="en-US" sz="1600" i="1" dirty="0" smtClean="0"/>
            </a:br>
            <a:r>
              <a:rPr lang="en-US" sz="1600" i="1" dirty="0" smtClean="0"/>
              <a:t>A melon strolling on two tendrils.</a:t>
            </a:r>
            <a:br>
              <a:rPr lang="en-US" sz="1600" i="1" dirty="0" smtClean="0"/>
            </a:br>
            <a:r>
              <a:rPr lang="en-US" sz="1600" i="1" dirty="0" smtClean="0"/>
              <a:t>O red fruit, ivory, fine timbers!</a:t>
            </a:r>
            <a:br>
              <a:rPr lang="en-US" sz="1600" i="1" dirty="0" smtClean="0"/>
            </a:br>
            <a:r>
              <a:rPr lang="en-US" sz="1600" i="1" dirty="0" smtClean="0"/>
              <a:t>This loaf's big with its yeasty rising.</a:t>
            </a:r>
            <a:br>
              <a:rPr lang="en-US" sz="1600" i="1" dirty="0" smtClean="0"/>
            </a:br>
            <a:r>
              <a:rPr lang="en-US" sz="1600" i="1" dirty="0" smtClean="0"/>
              <a:t>Money's new-minted in this fat purse.</a:t>
            </a:r>
            <a:br>
              <a:rPr lang="en-US" sz="1600" i="1" dirty="0" smtClean="0"/>
            </a:br>
            <a:r>
              <a:rPr lang="en-US" sz="1600" i="1" dirty="0" smtClean="0"/>
              <a:t>I'm a means, a stage, a cow in calf.</a:t>
            </a:r>
            <a:br>
              <a:rPr lang="en-US" sz="1600" i="1" dirty="0" smtClean="0"/>
            </a:br>
            <a:r>
              <a:rPr lang="en-US" sz="1600" i="1" dirty="0" smtClean="0"/>
              <a:t>I've eaten a bag of green apples,</a:t>
            </a:r>
            <a:br>
              <a:rPr lang="en-US" sz="1600" i="1" dirty="0" smtClean="0"/>
            </a:br>
            <a:r>
              <a:rPr lang="en-US" sz="1600" i="1" dirty="0" smtClean="0"/>
              <a:t>Boarded the train there's no getting off.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--Sylvia Plath, “Metaphors”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pdelgado\AppData\Local\Microsoft\Windows\Temporary Internet Files\Content.IE5\42GJJGS4\MP9004308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124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Stout" pitchFamily="18" charset="0"/>
              </a:rPr>
              <a:t>Onomatopoeia 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Onomatopoeia are words that sound like the noises they represent.</a:t>
            </a:r>
          </a:p>
          <a:p>
            <a:r>
              <a:rPr lang="en-US" dirty="0" smtClean="0"/>
              <a:t>Onomatopoeia can have a powerful impact on the reader.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i="1" dirty="0" smtClean="0"/>
              <a:t>The </a:t>
            </a:r>
            <a:r>
              <a:rPr lang="en-US" sz="2000" b="1" i="1" dirty="0" smtClean="0"/>
              <a:t>squalling</a:t>
            </a:r>
            <a:r>
              <a:rPr lang="en-US" sz="2000" i="1" dirty="0" smtClean="0"/>
              <a:t> cat and the </a:t>
            </a:r>
            <a:r>
              <a:rPr lang="en-US" sz="2000" b="1" i="1" dirty="0" smtClean="0"/>
              <a:t>squeaking</a:t>
            </a:r>
            <a:r>
              <a:rPr lang="en-US" sz="2000" i="1" dirty="0" smtClean="0"/>
              <a:t> mouse,</a:t>
            </a:r>
            <a:br>
              <a:rPr lang="en-US" sz="2000" i="1" dirty="0" smtClean="0"/>
            </a:br>
            <a:r>
              <a:rPr lang="en-US" sz="2000" i="1" dirty="0" smtClean="0"/>
              <a:t>The </a:t>
            </a:r>
            <a:r>
              <a:rPr lang="en-US" sz="2000" b="1" i="1" dirty="0" smtClean="0"/>
              <a:t>howling</a:t>
            </a:r>
            <a:r>
              <a:rPr lang="en-US" sz="2000" i="1" dirty="0" smtClean="0"/>
              <a:t> dog by the door of the house,</a:t>
            </a:r>
            <a:br>
              <a:rPr lang="en-US" sz="2000" i="1" dirty="0" smtClean="0"/>
            </a:br>
            <a:r>
              <a:rPr lang="en-US" sz="2000" i="1" dirty="0" smtClean="0"/>
              <a:t>The bat that lies in bed at noon,</a:t>
            </a:r>
            <a:br>
              <a:rPr lang="en-US" sz="2000" i="1" dirty="0" smtClean="0"/>
            </a:br>
            <a:r>
              <a:rPr lang="en-US" sz="2000" i="1" dirty="0" smtClean="0"/>
              <a:t>All love to be out by the light of the moon.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		--</a:t>
            </a:r>
            <a:r>
              <a:rPr lang="en-US" sz="2000" dirty="0" smtClean="0"/>
              <a:t>From Robert Lewis Stevenson, “The Moon”</a:t>
            </a:r>
            <a:endParaRPr lang="en-US" sz="2000" i="1" dirty="0"/>
          </a:p>
        </p:txBody>
      </p:sp>
      <p:pic>
        <p:nvPicPr>
          <p:cNvPr id="6146" name="Picture 2" descr="C:\Users\pdelgado\AppData\Local\Microsoft\Windows\Temporary Internet Files\Content.IE5\2CAG8PRU\MC9002379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048000"/>
            <a:ext cx="1981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Stout" pitchFamily="18" charset="0"/>
              </a:rPr>
              <a:t>Personification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Personification is a figure of speech that gives human qualities to animals and inanimate objects.</a:t>
            </a:r>
          </a:p>
          <a:p>
            <a:r>
              <a:rPr lang="en-US" dirty="0" smtClean="0"/>
              <a:t>It can provide a fresh perspective when describing an event.</a:t>
            </a:r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i="1" dirty="0" smtClean="0"/>
              <a:t>I like to see it lap the miles, </a:t>
            </a:r>
            <a:br>
              <a:rPr lang="en-US" sz="1800" i="1" dirty="0" smtClean="0"/>
            </a:br>
            <a:r>
              <a:rPr lang="en-US" sz="1800" i="1" dirty="0" smtClean="0"/>
              <a:t>And lick the valleys up,</a:t>
            </a:r>
            <a:br>
              <a:rPr lang="en-US" sz="1800" i="1" dirty="0" smtClean="0"/>
            </a:br>
            <a:r>
              <a:rPr lang="en-US" sz="1800" i="1" dirty="0" smtClean="0"/>
              <a:t>And stop to feed itself at tanks;</a:t>
            </a:r>
            <a:br>
              <a:rPr lang="en-US" sz="1800" i="1" dirty="0" smtClean="0"/>
            </a:br>
            <a:r>
              <a:rPr lang="en-US" sz="1800" i="1" dirty="0" smtClean="0"/>
              <a:t>And then, prodigious, step.</a:t>
            </a:r>
            <a:endParaRPr lang="en-US" sz="1000" i="1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	</a:t>
            </a:r>
            <a:r>
              <a:rPr lang="en-US" sz="1800" dirty="0" smtClean="0"/>
              <a:t>--From Emily Dickinson, “The Train”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C:\Users\pdelgado\AppData\Local\Microsoft\Windows\Temporary Internet Files\Content.IE5\611ESYB1\MC9001980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657600"/>
            <a:ext cx="1933778" cy="1449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Stout" pitchFamily="18" charset="0"/>
              </a:rPr>
              <a:t>idioms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Idioms are popular phrases that do no literally mean what they say, but are meant to express an idea or feeling.  </a:t>
            </a:r>
          </a:p>
          <a:p>
            <a:r>
              <a:rPr lang="en-US" dirty="0" smtClean="0"/>
              <a:t>They are usually humorous, and often contain similes and metaphors.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600" i="1" dirty="0" smtClean="0"/>
              <a:t>Let the cat out of the bag</a:t>
            </a:r>
          </a:p>
          <a:p>
            <a:pPr>
              <a:buNone/>
            </a:pPr>
            <a:r>
              <a:rPr lang="en-US" sz="1600" i="1" dirty="0" smtClean="0"/>
              <a:t>	Pulling my leg</a:t>
            </a:r>
          </a:p>
          <a:p>
            <a:pPr>
              <a:buNone/>
            </a:pPr>
            <a:r>
              <a:rPr lang="en-US" sz="1600" i="1" dirty="0" smtClean="0"/>
              <a:t>	Hit the sack</a:t>
            </a:r>
          </a:p>
          <a:p>
            <a:pPr>
              <a:buNone/>
            </a:pPr>
            <a:r>
              <a:rPr lang="en-US" sz="1600" i="1" dirty="0" smtClean="0"/>
              <a:t>	Feel like a million dollars</a:t>
            </a:r>
          </a:p>
          <a:p>
            <a:pPr>
              <a:buNone/>
            </a:pPr>
            <a:r>
              <a:rPr lang="en-US" sz="1600" i="1" dirty="0" smtClean="0"/>
              <a:t>	Spill the beans</a:t>
            </a:r>
          </a:p>
          <a:p>
            <a:pPr>
              <a:buNone/>
            </a:pPr>
            <a:r>
              <a:rPr lang="en-US" sz="1600" i="1" dirty="0" smtClean="0"/>
              <a:t>	Early bird catches the worm</a:t>
            </a:r>
          </a:p>
          <a:p>
            <a:pPr>
              <a:buNone/>
            </a:pPr>
            <a:r>
              <a:rPr lang="en-US" sz="1600" i="1" dirty="0" smtClean="0"/>
              <a:t>	Smell a rat</a:t>
            </a:r>
          </a:p>
          <a:p>
            <a:pPr>
              <a:buNone/>
            </a:pPr>
            <a:r>
              <a:rPr lang="en-US" sz="1600" i="1" dirty="0" smtClean="0"/>
              <a:t>	Jump the gun</a:t>
            </a:r>
            <a:endParaRPr lang="en-US" sz="1600" i="1" dirty="0"/>
          </a:p>
        </p:txBody>
      </p:sp>
      <p:pic>
        <p:nvPicPr>
          <p:cNvPr id="8194" name="Picture 2" descr="C:\Users\pdelgado\AppData\Local\Microsoft\Windows\Temporary Internet Files\Content.IE5\FIBG6K3D\MC9102173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10000"/>
            <a:ext cx="3591284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oudy Stout" pitchFamily="18" charset="0"/>
              </a:rPr>
              <a:t>symbolism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Symbols are words or images that stand for something else. </a:t>
            </a:r>
          </a:p>
          <a:p>
            <a:r>
              <a:rPr lang="en-US" dirty="0" smtClean="0"/>
              <a:t>Poets use symbolism in their work to suggest a greater meaning.  They can be very powerful and memorable.</a:t>
            </a:r>
          </a:p>
          <a:p>
            <a:r>
              <a:rPr lang="en-US" dirty="0" smtClean="0"/>
              <a:t>For example, in Walt Whitman’s “O Captain! My Captain!”, the fearful trip refers to the Civil War, the ship symbolizes the United States, and the Captain is Abraham Lincoln.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sz="1900" i="1" dirty="0" smtClean="0"/>
              <a:t>O Captain! my Captain! our fearful trip is done;</a:t>
            </a:r>
            <a:br>
              <a:rPr lang="en-US" sz="1900" i="1" dirty="0" smtClean="0"/>
            </a:br>
            <a:r>
              <a:rPr lang="en-US" sz="1900" i="1" dirty="0" smtClean="0"/>
              <a:t>The ship has weathered every rack, the prize we sought is won;</a:t>
            </a:r>
            <a:br>
              <a:rPr lang="en-US" sz="1900" i="1" dirty="0" smtClean="0"/>
            </a:br>
            <a:r>
              <a:rPr lang="en-US" sz="1900" i="1" dirty="0" smtClean="0"/>
              <a:t>The port is near, the bells I hear, the people all exulting,</a:t>
            </a:r>
            <a:br>
              <a:rPr lang="en-US" sz="1900" i="1" dirty="0" smtClean="0"/>
            </a:br>
            <a:r>
              <a:rPr lang="en-US" sz="1900" i="1" dirty="0" smtClean="0"/>
              <a:t>While follow eyes the steady keel, the vessel grim and daring:</a:t>
            </a:r>
            <a:br>
              <a:rPr lang="en-US" sz="1900" i="1" dirty="0" smtClean="0"/>
            </a:br>
            <a:endParaRPr lang="en-US" sz="1900" dirty="0" smtClean="0"/>
          </a:p>
          <a:p>
            <a:endParaRPr lang="en-US" dirty="0"/>
          </a:p>
        </p:txBody>
      </p:sp>
      <p:pic>
        <p:nvPicPr>
          <p:cNvPr id="9218" name="Picture 2" descr="C:\Users\pdelgado\AppData\Local\Microsoft\Windows\Temporary Internet Files\Content.IE5\OGT14PV1\MC9003703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7200"/>
            <a:ext cx="1246327" cy="182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oudy Stout" pitchFamily="18" charset="0"/>
              </a:rPr>
              <a:t>Mood and Tone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The mood of a poem expresses an overall state of mind, or feeling.  Some words that can describe mood are: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i="1" dirty="0" smtClean="0"/>
              <a:t>imaginary, idealistic, romantic, realistic,</a:t>
            </a:r>
          </a:p>
          <a:p>
            <a:pPr>
              <a:buNone/>
            </a:pPr>
            <a:r>
              <a:rPr lang="en-US" sz="1800" i="1" dirty="0" smtClean="0"/>
              <a:t>	optimistic, pessimistic, gloomy, mournful</a:t>
            </a:r>
          </a:p>
          <a:p>
            <a:pPr>
              <a:buNone/>
            </a:pPr>
            <a:r>
              <a:rPr lang="en-US" sz="1800" i="1" dirty="0" smtClean="0"/>
              <a:t>	 sorrowful, etc.</a:t>
            </a:r>
            <a:endParaRPr lang="en-US" sz="1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The tone of the poem expresses the attitude of its speaker.  Some words that can describe tone are: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i="1" dirty="0" smtClean="0"/>
              <a:t>formal, informal,</a:t>
            </a:r>
          </a:p>
          <a:p>
            <a:pPr>
              <a:buNone/>
            </a:pPr>
            <a:r>
              <a:rPr lang="en-US" sz="1800" i="1" dirty="0" smtClean="0"/>
              <a:t>	serious, humorous, </a:t>
            </a:r>
          </a:p>
          <a:p>
            <a:pPr>
              <a:buNone/>
            </a:pPr>
            <a:r>
              <a:rPr lang="en-US" sz="1800" i="1" dirty="0" smtClean="0"/>
              <a:t>	angry, playful, neutral,</a:t>
            </a:r>
          </a:p>
          <a:p>
            <a:pPr>
              <a:buNone/>
            </a:pPr>
            <a:r>
              <a:rPr lang="en-US" sz="1800" i="1" dirty="0" smtClean="0"/>
              <a:t>	sad, resigned, cheerful, ironic, clear, suspicious, witty, etc.</a:t>
            </a:r>
            <a:endParaRPr lang="en-US" sz="18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Stout" pitchFamily="18" charset="0"/>
              </a:rPr>
              <a:t>And, one last thing…</a:t>
            </a:r>
            <a:endParaRPr lang="en-US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Remember, the most important rules of poetry are: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Be creative…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	Be original…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	Be yourself…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	…and have FUN!</a:t>
            </a:r>
            <a:endParaRPr lang="en-US" sz="2800" i="1" dirty="0"/>
          </a:p>
        </p:txBody>
      </p:sp>
      <p:pic>
        <p:nvPicPr>
          <p:cNvPr id="10243" name="Picture 3" descr="C:\Users\pdelgado\AppData\Local\Microsoft\Windows\Temporary Internet Files\Content.IE5\611ESYB1\MC9003579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362200"/>
            <a:ext cx="3336341" cy="3540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Stout" pitchFamily="18" charset="0"/>
              </a:rPr>
              <a:t>Lines and Stanzas</a:t>
            </a:r>
            <a:endParaRPr lang="en-US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Single lines in a poem.</a:t>
            </a:r>
          </a:p>
          <a:p>
            <a:r>
              <a:rPr lang="en-US" sz="1800" dirty="0" smtClean="0"/>
              <a:t>Several lines are organized into stanzas.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2 lines = Couplet</a:t>
            </a:r>
          </a:p>
          <a:p>
            <a:pPr>
              <a:buNone/>
            </a:pPr>
            <a:r>
              <a:rPr lang="en-US" sz="1800" dirty="0" smtClean="0"/>
              <a:t>		3 lines = </a:t>
            </a:r>
            <a:r>
              <a:rPr lang="en-US" sz="1800" dirty="0" err="1" smtClean="0"/>
              <a:t>Tercet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4 lines = Quatrain</a:t>
            </a:r>
          </a:p>
          <a:p>
            <a:pPr>
              <a:buNone/>
            </a:pPr>
            <a:r>
              <a:rPr lang="en-US" sz="1800" dirty="0" smtClean="0"/>
              <a:t>		5 lines = </a:t>
            </a:r>
            <a:r>
              <a:rPr lang="en-US" sz="1800" dirty="0" err="1" smtClean="0"/>
              <a:t>Cinquain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6 lines = Sestet</a:t>
            </a:r>
          </a:p>
          <a:p>
            <a:pPr>
              <a:buNone/>
            </a:pPr>
            <a:r>
              <a:rPr lang="en-US" sz="1800" dirty="0" smtClean="0"/>
              <a:t>		8 lines = Octet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Stanzas usually express a unique idea, thought or image within a poem. They can be compared to a paragraph in prose. They are typically separated by a line break.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e.g. of stanza (</a:t>
            </a:r>
            <a:r>
              <a:rPr lang="en-US" sz="2000" dirty="0" err="1" smtClean="0"/>
              <a:t>tercet</a:t>
            </a:r>
            <a:r>
              <a:rPr lang="en-US" sz="2000" dirty="0" smtClean="0"/>
              <a:t>):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200" i="1" dirty="0" smtClean="0"/>
              <a:t>Do not go gentle into that good night,</a:t>
            </a:r>
            <a:br>
              <a:rPr lang="en-US" sz="1200" i="1" dirty="0" smtClean="0"/>
            </a:br>
            <a:r>
              <a:rPr lang="en-US" sz="1200" i="1" dirty="0" smtClean="0"/>
              <a:t>Old age should burn and rave at close of day;</a:t>
            </a:r>
            <a:br>
              <a:rPr lang="en-US" sz="1200" i="1" dirty="0" smtClean="0"/>
            </a:br>
            <a:r>
              <a:rPr lang="en-US" sz="1200" i="1" dirty="0" smtClean="0"/>
              <a:t>Rage, rage against the dying of the light</a:t>
            </a:r>
          </a:p>
          <a:p>
            <a:pPr>
              <a:buNone/>
            </a:pPr>
            <a:r>
              <a:rPr lang="en-US" sz="1200" dirty="0" smtClean="0"/>
              <a:t>	--Dylan Thomas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Stanzas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oudy Stout" pitchFamily="18" charset="0"/>
              </a:rPr>
              <a:t>Rhyme, Rhythm and meter</a:t>
            </a:r>
            <a:endParaRPr lang="en-US" sz="24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Words at the end of several lines that have the same sound.</a:t>
            </a:r>
          </a:p>
          <a:p>
            <a:r>
              <a:rPr lang="en-US" sz="1600" dirty="0" smtClean="0"/>
              <a:t>Poems can have different rhyme patterns: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John went to the </a:t>
            </a:r>
            <a:r>
              <a:rPr lang="en-US" sz="1200" b="1" dirty="0" smtClean="0"/>
              <a:t>park</a:t>
            </a:r>
            <a:r>
              <a:rPr lang="en-US" sz="1200" dirty="0" smtClean="0"/>
              <a:t>,	A</a:t>
            </a:r>
          </a:p>
          <a:p>
            <a:pPr>
              <a:buNone/>
            </a:pPr>
            <a:r>
              <a:rPr lang="en-US" sz="1200" dirty="0" smtClean="0"/>
              <a:t>	Where he found a </a:t>
            </a:r>
            <a:r>
              <a:rPr lang="en-US" sz="1200" b="1" dirty="0" smtClean="0"/>
              <a:t>shark</a:t>
            </a:r>
            <a:r>
              <a:rPr lang="en-US" sz="1200" dirty="0" smtClean="0"/>
              <a:t>.	A</a:t>
            </a:r>
          </a:p>
          <a:p>
            <a:pPr>
              <a:buNone/>
            </a:pPr>
            <a:r>
              <a:rPr lang="en-US" sz="1200" dirty="0" smtClean="0"/>
              <a:t>	He thought it was  </a:t>
            </a:r>
            <a:r>
              <a:rPr lang="en-US" sz="1200" i="1" dirty="0" smtClean="0"/>
              <a:t>neat</a:t>
            </a:r>
            <a:r>
              <a:rPr lang="en-US" sz="1200" dirty="0" smtClean="0"/>
              <a:t>,	B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‘Til</a:t>
            </a:r>
            <a:r>
              <a:rPr lang="en-US" sz="1200" dirty="0" smtClean="0"/>
              <a:t> it ate his </a:t>
            </a:r>
            <a:r>
              <a:rPr lang="en-US" sz="1200" i="1" dirty="0" smtClean="0"/>
              <a:t>feet.		</a:t>
            </a:r>
            <a:r>
              <a:rPr lang="en-US" sz="1200" dirty="0" smtClean="0"/>
              <a:t>B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If you happen to </a:t>
            </a:r>
            <a:r>
              <a:rPr lang="en-US" sz="1200" b="1" dirty="0" smtClean="0"/>
              <a:t>see		</a:t>
            </a:r>
            <a:r>
              <a:rPr lang="en-US" sz="1200" dirty="0" smtClean="0"/>
              <a:t>A</a:t>
            </a:r>
          </a:p>
          <a:p>
            <a:pPr>
              <a:buNone/>
            </a:pPr>
            <a:r>
              <a:rPr lang="en-US" sz="1200" dirty="0" smtClean="0"/>
              <a:t>	The watch I just </a:t>
            </a:r>
            <a:r>
              <a:rPr lang="en-US" sz="1200" i="1" dirty="0" smtClean="0"/>
              <a:t>lost</a:t>
            </a:r>
            <a:r>
              <a:rPr lang="en-US" sz="1200" dirty="0" smtClean="0"/>
              <a:t>,		B</a:t>
            </a:r>
          </a:p>
          <a:p>
            <a:pPr>
              <a:buNone/>
            </a:pPr>
            <a:r>
              <a:rPr lang="en-US" sz="1200" dirty="0" smtClean="0"/>
              <a:t>	Please return to </a:t>
            </a:r>
            <a:r>
              <a:rPr lang="en-US" sz="1200" b="1" dirty="0" smtClean="0"/>
              <a:t>me</a:t>
            </a:r>
            <a:r>
              <a:rPr lang="en-US" sz="1200" dirty="0" smtClean="0"/>
              <a:t>.		A</a:t>
            </a:r>
          </a:p>
          <a:p>
            <a:pPr>
              <a:buNone/>
            </a:pPr>
            <a:r>
              <a:rPr lang="en-US" sz="1200" dirty="0" smtClean="0"/>
              <a:t>	Of course, at no </a:t>
            </a:r>
            <a:r>
              <a:rPr lang="en-US" sz="1200" i="1" dirty="0" smtClean="0"/>
              <a:t>cost</a:t>
            </a:r>
            <a:r>
              <a:rPr lang="en-US" sz="1200" dirty="0" smtClean="0"/>
              <a:t>.		B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038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Rhythm is the pattern of stressed and unstressed syllables in a poetry line.</a:t>
            </a:r>
          </a:p>
          <a:p>
            <a:r>
              <a:rPr lang="en-US" sz="1600" dirty="0" smtClean="0"/>
              <a:t>Meter is a specific rhythmic structure used in a poem.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200" dirty="0" smtClean="0"/>
              <a:t>For example, a limerick has 3 lines with 3 stressed syllables (or beats) and 2 lines with 2 stressed syllables: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200" i="1" dirty="0" smtClean="0"/>
              <a:t>There was an old man from Peru,</a:t>
            </a:r>
          </a:p>
          <a:p>
            <a:pPr>
              <a:buNone/>
            </a:pPr>
            <a:r>
              <a:rPr lang="en-US" sz="1200" i="1" dirty="0" smtClean="0"/>
              <a:t>	Who dreamt he was kissing his shoe.</a:t>
            </a:r>
          </a:p>
          <a:p>
            <a:pPr>
              <a:buNone/>
            </a:pPr>
            <a:r>
              <a:rPr lang="en-US" sz="1200" i="1" dirty="0" smtClean="0"/>
              <a:t>	He woke up at night,</a:t>
            </a:r>
          </a:p>
          <a:p>
            <a:pPr>
              <a:buNone/>
            </a:pPr>
            <a:r>
              <a:rPr lang="en-US" sz="1200" i="1" dirty="0" smtClean="0"/>
              <a:t>	With a terrible fright,</a:t>
            </a:r>
          </a:p>
          <a:p>
            <a:pPr>
              <a:buNone/>
            </a:pPr>
            <a:r>
              <a:rPr lang="en-US" sz="1200" i="1" dirty="0" smtClean="0"/>
              <a:t>	To find it was perfectly true!</a:t>
            </a:r>
          </a:p>
          <a:p>
            <a:pPr>
              <a:buNone/>
            </a:pPr>
            <a:r>
              <a:rPr lang="en-US" sz="1200" dirty="0" smtClean="0"/>
              <a:t>			---Kathy Ewing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Rhythm and Meter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oudy Stout" pitchFamily="18" charset="0"/>
              </a:rPr>
              <a:t>LYRICAL POETRY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400" dirty="0" smtClean="0"/>
              <a:t>Lyrical poetry usually follows a rhyme scheme</a:t>
            </a:r>
          </a:p>
          <a:p>
            <a:r>
              <a:rPr lang="en-US" sz="7400" dirty="0" smtClean="0"/>
              <a:t>Normally composed of stanzas and line breaks.</a:t>
            </a:r>
          </a:p>
          <a:p>
            <a:r>
              <a:rPr lang="en-US" sz="7400" dirty="0" smtClean="0"/>
              <a:t>Expresses emotional, personal feelings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Example:</a:t>
            </a:r>
          </a:p>
          <a:p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i="1" dirty="0" smtClean="0"/>
              <a:t>Ah, when to the heart of man</a:t>
            </a:r>
          </a:p>
          <a:p>
            <a:pPr>
              <a:buNone/>
            </a:pPr>
            <a:r>
              <a:rPr lang="en-US" sz="4000" i="1" dirty="0" smtClean="0"/>
              <a:t>	Was it ever less than treason</a:t>
            </a:r>
          </a:p>
          <a:p>
            <a:pPr>
              <a:buNone/>
            </a:pPr>
            <a:r>
              <a:rPr lang="en-US" sz="4000" i="1" dirty="0" smtClean="0"/>
              <a:t>	To go with the drift of things,</a:t>
            </a:r>
          </a:p>
          <a:p>
            <a:pPr>
              <a:buNone/>
            </a:pPr>
            <a:r>
              <a:rPr lang="en-US" sz="4000" i="1" dirty="0" smtClean="0"/>
              <a:t>	To yield with a grace to reason,</a:t>
            </a:r>
          </a:p>
          <a:p>
            <a:pPr>
              <a:buNone/>
            </a:pPr>
            <a:r>
              <a:rPr lang="en-US" sz="4000" i="1" dirty="0" smtClean="0"/>
              <a:t>	And bow and accept at the end</a:t>
            </a:r>
          </a:p>
          <a:p>
            <a:pPr>
              <a:buNone/>
            </a:pPr>
            <a:r>
              <a:rPr lang="en-US" sz="4000" i="1" dirty="0" smtClean="0"/>
              <a:t>	And end of a love or season?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	--Excerpt from Robert Frost, “Reluctance”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Stout" pitchFamily="18" charset="0"/>
              </a:rPr>
              <a:t>Free Verse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Free verse poetry does not follow specific rhyme or rhythm patterns.</a:t>
            </a:r>
          </a:p>
          <a:p>
            <a:r>
              <a:rPr lang="en-US" sz="2000" dirty="0" smtClean="0"/>
              <a:t>Some poets believe it allows them more opportunities to express themselves, because it is less structured.</a:t>
            </a:r>
          </a:p>
          <a:p>
            <a:r>
              <a:rPr lang="en-US" sz="2000" dirty="0" smtClean="0"/>
              <a:t>Free verse contains sounds that are more natural in everyday speech.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Example: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After the Sea-Ship—after the whistling winds; </a:t>
            </a:r>
            <a:br>
              <a:rPr lang="en-US" sz="2000" i="1" dirty="0" smtClean="0"/>
            </a:br>
            <a:r>
              <a:rPr lang="en-US" sz="2000" i="1" dirty="0" smtClean="0"/>
              <a:t>After the white-gray sails, taut to their spars and ropes,</a:t>
            </a:r>
            <a:br>
              <a:rPr lang="en-US" sz="2000" i="1" dirty="0" smtClean="0"/>
            </a:br>
            <a:r>
              <a:rPr lang="en-US" sz="2000" i="1" dirty="0" smtClean="0"/>
              <a:t>Below, a myriad, myriad waves, hastening, lifting up their necks, </a:t>
            </a:r>
            <a:br>
              <a:rPr lang="en-US" sz="2000" i="1" dirty="0" smtClean="0"/>
            </a:br>
            <a:r>
              <a:rPr lang="en-US" sz="2000" i="1" dirty="0" smtClean="0"/>
              <a:t>Tending in ceaseless flow toward the track of the ship: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--Walt Whitman</a:t>
            </a:r>
          </a:p>
          <a:p>
            <a:pPr>
              <a:buNone/>
            </a:pPr>
            <a:r>
              <a:rPr lang="en-US" sz="2000" dirty="0" smtClean="0"/>
              <a:t>					From “After the Sea-Ship”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Stout" pitchFamily="18" charset="0"/>
              </a:rPr>
              <a:t>Figurative language and other tools</a:t>
            </a:r>
            <a:endParaRPr lang="en-US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3657600" cy="365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Imagery</a:t>
            </a:r>
          </a:p>
          <a:p>
            <a:r>
              <a:rPr lang="en-US" sz="3200" dirty="0" smtClean="0"/>
              <a:t>Hyperbole</a:t>
            </a:r>
          </a:p>
          <a:p>
            <a:r>
              <a:rPr lang="en-US" sz="3200" dirty="0" smtClean="0"/>
              <a:t>Simile</a:t>
            </a:r>
          </a:p>
          <a:p>
            <a:r>
              <a:rPr lang="en-US" sz="3200" dirty="0" smtClean="0"/>
              <a:t>Metaphor</a:t>
            </a:r>
          </a:p>
          <a:p>
            <a:r>
              <a:rPr lang="en-US" sz="3200" dirty="0" smtClean="0"/>
              <a:t>Onomatopoeia </a:t>
            </a:r>
          </a:p>
          <a:p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2514600"/>
            <a:ext cx="3657600" cy="365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Personification</a:t>
            </a:r>
          </a:p>
          <a:p>
            <a:r>
              <a:rPr lang="en-US" sz="3200" dirty="0" smtClean="0"/>
              <a:t>Idioms</a:t>
            </a:r>
          </a:p>
          <a:p>
            <a:r>
              <a:rPr lang="en-US" sz="3200" dirty="0" smtClean="0"/>
              <a:t>Symbolism</a:t>
            </a:r>
          </a:p>
          <a:p>
            <a:r>
              <a:rPr lang="en-US" sz="3200" dirty="0" smtClean="0"/>
              <a:t>Mood</a:t>
            </a:r>
          </a:p>
          <a:p>
            <a:r>
              <a:rPr lang="en-US" sz="3200" dirty="0" smtClean="0"/>
              <a:t>Tone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Poets often use figurative language and other literary tools to better express the ideas in their poems.  These are a few: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Stout" pitchFamily="18" charset="0"/>
              </a:rPr>
              <a:t>Imagery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Imagery consists of words that create specific images and thoughts that appeal to all five senses.  </a:t>
            </a:r>
          </a:p>
          <a:p>
            <a:r>
              <a:rPr lang="en-US" dirty="0" smtClean="0"/>
              <a:t>For example, the following excerpt from T.S. Eliot’s “Preludes” creates vivid images of a winter evening in the city: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600" i="1" dirty="0" smtClean="0"/>
              <a:t>The winter evening settles down </a:t>
            </a:r>
          </a:p>
          <a:p>
            <a:pPr>
              <a:buNone/>
            </a:pPr>
            <a:r>
              <a:rPr lang="en-US" sz="1600" i="1" dirty="0" smtClean="0"/>
              <a:t>	With smell of steaks in passageways. 	</a:t>
            </a:r>
          </a:p>
          <a:p>
            <a:pPr>
              <a:buNone/>
            </a:pPr>
            <a:r>
              <a:rPr lang="en-US" sz="1600" i="1" dirty="0" smtClean="0"/>
              <a:t>	Six o'clock.</a:t>
            </a:r>
          </a:p>
          <a:p>
            <a:pPr>
              <a:buNone/>
            </a:pPr>
            <a:r>
              <a:rPr lang="en-US" sz="1600" i="1" dirty="0" smtClean="0"/>
              <a:t>	The burnt-out ends of smoky days.</a:t>
            </a:r>
          </a:p>
          <a:p>
            <a:pPr>
              <a:buNone/>
            </a:pPr>
            <a:r>
              <a:rPr lang="en-US" sz="1600" i="1" dirty="0" smtClean="0"/>
              <a:t>	 And now a gusty shower wraps </a:t>
            </a:r>
          </a:p>
          <a:p>
            <a:pPr>
              <a:buNone/>
            </a:pPr>
            <a:r>
              <a:rPr lang="en-US" sz="1600" i="1" dirty="0" smtClean="0"/>
              <a:t>	The grimy scraps </a:t>
            </a:r>
          </a:p>
          <a:p>
            <a:pPr>
              <a:buNone/>
            </a:pPr>
            <a:r>
              <a:rPr lang="en-US" sz="1600" i="1" dirty="0" smtClean="0"/>
              <a:t>	Of withered leaves about your feet </a:t>
            </a:r>
          </a:p>
          <a:p>
            <a:pPr>
              <a:buNone/>
            </a:pPr>
            <a:r>
              <a:rPr lang="en-US" sz="1600" i="1" dirty="0" smtClean="0"/>
              <a:t>	And newspapers from vacant lots; </a:t>
            </a:r>
          </a:p>
          <a:p>
            <a:pPr>
              <a:buNone/>
            </a:pPr>
            <a:r>
              <a:rPr lang="en-US" sz="1600" i="1" dirty="0" smtClean="0"/>
              <a:t>	</a:t>
            </a:r>
            <a:endParaRPr lang="en-US" sz="1600" i="1" dirty="0"/>
          </a:p>
        </p:txBody>
      </p:sp>
      <p:pic>
        <p:nvPicPr>
          <p:cNvPr id="2050" name="Picture 2" descr="C:\Users\pdelgado\AppData\Local\Microsoft\Windows\Temporary Internet Files\Content.IE5\OGT14PV1\MC9002318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2133600" cy="28468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Stout" pitchFamily="18" charset="0"/>
              </a:rPr>
              <a:t>Hyperbole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hyperbole is an exaggeration of events and attributes in poetry and literature.</a:t>
            </a:r>
          </a:p>
          <a:p>
            <a:r>
              <a:rPr lang="en-US" dirty="0" smtClean="0"/>
              <a:t>The exaggeration serves to emphasize a point the poet wishes to make and is often humorous.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Why does a boy who’s fast as a jet </a:t>
            </a:r>
          </a:p>
          <a:p>
            <a:pPr>
              <a:buNone/>
            </a:pPr>
            <a:r>
              <a:rPr lang="en-US" sz="2000" i="1" dirty="0" smtClean="0"/>
              <a:t>	Take all day—and sometimes two—</a:t>
            </a:r>
          </a:p>
          <a:p>
            <a:pPr>
              <a:buNone/>
            </a:pPr>
            <a:r>
              <a:rPr lang="en-US" sz="2000" i="1" dirty="0" smtClean="0"/>
              <a:t>	To get to school?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dirty="0" smtClean="0"/>
              <a:t>	—John Ciardi, "Speed Adjustments”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pdelgado\AppData\Local\Microsoft\Windows\Temporary Internet Files\Content.IE5\L4L6V5OX\MC9003840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657600"/>
            <a:ext cx="2362200" cy="1755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Stout" pitchFamily="18" charset="0"/>
              </a:rPr>
              <a:t>SIMILE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simile compares two unlike things using words such as “like” or “as”.</a:t>
            </a:r>
          </a:p>
          <a:p>
            <a:r>
              <a:rPr lang="en-US" dirty="0" smtClean="0"/>
              <a:t>It is also used to create imagery and help the reader understand the poet’s vision.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i="1" dirty="0" smtClean="0"/>
              <a:t>O my </a:t>
            </a:r>
            <a:r>
              <a:rPr lang="en-US" sz="2000" i="1" dirty="0" err="1" smtClean="0"/>
              <a:t>Luve's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like</a:t>
            </a:r>
            <a:r>
              <a:rPr lang="en-US" sz="2000" i="1" dirty="0" smtClean="0"/>
              <a:t> a red, red rose,</a:t>
            </a:r>
          </a:p>
          <a:p>
            <a:pPr>
              <a:buNone/>
            </a:pPr>
            <a:r>
              <a:rPr lang="en-US" sz="2000" i="1" dirty="0" smtClean="0"/>
              <a:t> 	That's newly sprung in June: </a:t>
            </a:r>
          </a:p>
          <a:p>
            <a:pPr>
              <a:buNone/>
            </a:pPr>
            <a:r>
              <a:rPr lang="en-US" sz="2000" i="1" dirty="0" smtClean="0"/>
              <a:t>	O my </a:t>
            </a:r>
            <a:r>
              <a:rPr lang="en-US" sz="2000" i="1" dirty="0" err="1" smtClean="0"/>
              <a:t>Luve's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like </a:t>
            </a:r>
            <a:r>
              <a:rPr lang="en-US" sz="2000" i="1" dirty="0" smtClean="0"/>
              <a:t>the </a:t>
            </a:r>
            <a:r>
              <a:rPr lang="en-US" sz="2000" i="1" dirty="0" err="1" smtClean="0"/>
              <a:t>melodie</a:t>
            </a:r>
            <a:r>
              <a:rPr lang="en-US" sz="2000" i="1" dirty="0" smtClean="0"/>
              <a:t>, </a:t>
            </a:r>
          </a:p>
          <a:p>
            <a:pPr>
              <a:buNone/>
            </a:pPr>
            <a:r>
              <a:rPr lang="en-US" sz="2000" i="1" dirty="0" smtClean="0"/>
              <a:t>	That's sweetly </a:t>
            </a:r>
            <a:r>
              <a:rPr lang="en-US" sz="2000" i="1" dirty="0" err="1" smtClean="0"/>
              <a:t>play'd</a:t>
            </a:r>
            <a:r>
              <a:rPr lang="en-US" sz="2000" i="1" dirty="0" smtClean="0"/>
              <a:t> in tune.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---from Robert Burns, “Red </a:t>
            </a:r>
            <a:r>
              <a:rPr lang="en-US" sz="2000" dirty="0" err="1" smtClean="0"/>
              <a:t>Red</a:t>
            </a:r>
            <a:r>
              <a:rPr lang="en-US" sz="2000" dirty="0" smtClean="0"/>
              <a:t> Rose”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pdelgado\AppData\Local\Microsoft\Windows\Temporary Internet Files\Content.IE5\L4L6V5OX\MC9004348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429000"/>
            <a:ext cx="2057114" cy="2057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505</TotalTime>
  <Words>519</Words>
  <Application>Microsoft Office PowerPoint</Application>
  <PresentationFormat>On-screen Show (4:3)</PresentationFormat>
  <Paragraphs>183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Elements of Poetry:</vt:lpstr>
      <vt:lpstr>Lines and Stanzas</vt:lpstr>
      <vt:lpstr>Rhyme, Rhythm and meter</vt:lpstr>
      <vt:lpstr>LYRICAL POETRY</vt:lpstr>
      <vt:lpstr>Free Verse</vt:lpstr>
      <vt:lpstr>Figurative language and other tools</vt:lpstr>
      <vt:lpstr>Imagery</vt:lpstr>
      <vt:lpstr>Hyperbole</vt:lpstr>
      <vt:lpstr>SIMILE</vt:lpstr>
      <vt:lpstr>METAPHOR</vt:lpstr>
      <vt:lpstr>Onomatopoeia </vt:lpstr>
      <vt:lpstr>Personification</vt:lpstr>
      <vt:lpstr>idioms</vt:lpstr>
      <vt:lpstr>symbolism</vt:lpstr>
      <vt:lpstr>Mood and Tone</vt:lpstr>
      <vt:lpstr>And, one last thing…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Poetry</dc:title>
  <dc:creator>EPISD</dc:creator>
  <cp:lastModifiedBy>EPISD</cp:lastModifiedBy>
  <cp:revision>72</cp:revision>
  <dcterms:created xsi:type="dcterms:W3CDTF">2011-06-28T18:47:53Z</dcterms:created>
  <dcterms:modified xsi:type="dcterms:W3CDTF">2011-07-07T16:32:49Z</dcterms:modified>
</cp:coreProperties>
</file>